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8.png" Type="http://schemas.openxmlformats.org/officeDocument/2006/relationships/image"/><Relationship Id="rId5" Target="../media/image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7000"/>
            </a:blip>
            <a:stretch>
              <a:fillRect l="-3742" t="0" r="-3742"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3928509"/>
            <a:ext cx="16230600" cy="8530072"/>
            <a:chOff x="0" y="0"/>
            <a:chExt cx="21640800" cy="11373429"/>
          </a:xfrm>
        </p:grpSpPr>
        <p:pic>
          <p:nvPicPr>
            <p:cNvPr name="Picture 5" id="5"/>
            <p:cNvPicPr>
              <a:picLocks noChangeAspect="true"/>
            </p:cNvPicPr>
            <p:nvPr/>
          </p:nvPicPr>
          <p:blipFill>
            <a:blip r:embed="rId6"/>
            <a:srcRect l="1197" t="0" r="1197" b="0"/>
            <a:stretch>
              <a:fillRect/>
            </a:stretch>
          </p:blipFill>
          <p:spPr>
            <a:xfrm flipH="false" flipV="false">
              <a:off x="0" y="0"/>
              <a:ext cx="21640800" cy="11373429"/>
            </a:xfrm>
            <a:prstGeom prst="rect">
              <a:avLst/>
            </a:prstGeom>
          </p:spPr>
        </p:pic>
      </p:grpSp>
      <p:sp>
        <p:nvSpPr>
          <p:cNvPr name="TextBox 6" id="6"/>
          <p:cNvSpPr txBox="true"/>
          <p:nvPr/>
        </p:nvSpPr>
        <p:spPr>
          <a:xfrm rot="0">
            <a:off x="1028700" y="1190625"/>
            <a:ext cx="9800035"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OUTCOME SAMPLE</a:t>
            </a:r>
          </a:p>
        </p:txBody>
      </p:sp>
      <p:sp>
        <p:nvSpPr>
          <p:cNvPr name="TextBox 7" id="7"/>
          <p:cNvSpPr txBox="true"/>
          <p:nvPr/>
        </p:nvSpPr>
        <p:spPr>
          <a:xfrm rot="0">
            <a:off x="7011590" y="2503676"/>
            <a:ext cx="10247710" cy="97790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MATCHED STATUS - TESTLINK ID , JIRA TICKET , TITLE , CUSTOM FIELDS</a:t>
            </a:r>
          </a:p>
        </p:txBody>
      </p:sp>
      <p:sp>
        <p:nvSpPr>
          <p:cNvPr name="Freeform 8" id="8"/>
          <p:cNvSpPr/>
          <p:nvPr/>
        </p:nvSpPr>
        <p:spPr>
          <a:xfrm flipH="false" flipV="false" rot="0">
            <a:off x="17049288"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9344"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2"/>
            <a:stretch>
              <a:fillRect l="0" t="0" r="0" b="0"/>
            </a:stretch>
          </a:blipFill>
        </p:spPr>
      </p:sp>
      <p:sp>
        <p:nvSpPr>
          <p:cNvPr name="Freeform 3" id="3"/>
          <p:cNvSpPr/>
          <p:nvPr/>
        </p:nvSpPr>
        <p:spPr>
          <a:xfrm flipH="false" flipV="false" rot="-1930669">
            <a:off x="-8610324" y="-9139631"/>
            <a:ext cx="14362936" cy="14362936"/>
          </a:xfrm>
          <a:custGeom>
            <a:avLst/>
            <a:gdLst/>
            <a:ahLst/>
            <a:cxnLst/>
            <a:rect r="r" b="b" t="t" l="l"/>
            <a:pathLst>
              <a:path h="14362936" w="14362936">
                <a:moveTo>
                  <a:pt x="0" y="0"/>
                </a:moveTo>
                <a:lnTo>
                  <a:pt x="14362937" y="0"/>
                </a:lnTo>
                <a:lnTo>
                  <a:pt x="14362937" y="14362936"/>
                </a:lnTo>
                <a:lnTo>
                  <a:pt x="0" y="14362936"/>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474016" y="320715"/>
            <a:ext cx="9813984" cy="9645569"/>
          </a:xfrm>
          <a:custGeom>
            <a:avLst/>
            <a:gdLst/>
            <a:ahLst/>
            <a:cxnLst/>
            <a:rect r="r" b="b" t="t" l="l"/>
            <a:pathLst>
              <a:path h="9645569" w="9813984">
                <a:moveTo>
                  <a:pt x="0" y="0"/>
                </a:moveTo>
                <a:lnTo>
                  <a:pt x="9813984" y="0"/>
                </a:lnTo>
                <a:lnTo>
                  <a:pt x="9813984" y="9645570"/>
                </a:lnTo>
                <a:lnTo>
                  <a:pt x="0" y="9645570"/>
                </a:lnTo>
                <a:lnTo>
                  <a:pt x="0" y="0"/>
                </a:lnTo>
                <a:close/>
              </a:path>
            </a:pathLst>
          </a:custGeom>
          <a:blipFill>
            <a:blip r:embed="rId5"/>
            <a:stretch>
              <a:fillRect l="0" t="-1883" r="0" b="-1883"/>
            </a:stretch>
          </a:blipFill>
        </p:spPr>
      </p:sp>
      <p:sp>
        <p:nvSpPr>
          <p:cNvPr name="TextBox 5" id="5"/>
          <p:cNvSpPr txBox="true"/>
          <p:nvPr/>
        </p:nvSpPr>
        <p:spPr>
          <a:xfrm rot="0">
            <a:off x="1028700" y="3667547"/>
            <a:ext cx="6966167" cy="2880578"/>
          </a:xfrm>
          <a:prstGeom prst="rect">
            <a:avLst/>
          </a:prstGeom>
        </p:spPr>
        <p:txBody>
          <a:bodyPr anchor="t" rtlCol="false" tIns="0" lIns="0" bIns="0" rIns="0">
            <a:spAutoFit/>
          </a:bodyPr>
          <a:lstStyle/>
          <a:p>
            <a:pPr>
              <a:lnSpc>
                <a:spcPts val="4983"/>
              </a:lnSpc>
            </a:pPr>
            <a:r>
              <a:rPr lang="en-US" sz="4983">
                <a:solidFill>
                  <a:srgbClr val="004AAD"/>
                </a:solidFill>
                <a:latin typeface="Montserrat Classic Bold"/>
              </a:rPr>
              <a:t>PROCESS OF </a:t>
            </a:r>
          </a:p>
          <a:p>
            <a:pPr>
              <a:lnSpc>
                <a:spcPts val="3583"/>
              </a:lnSpc>
            </a:pPr>
            <a:r>
              <a:rPr lang="en-US" sz="3583">
                <a:solidFill>
                  <a:srgbClr val="004AAD"/>
                </a:solidFill>
                <a:latin typeface="Montserrat Classic Bold"/>
              </a:rPr>
              <a:t> </a:t>
            </a:r>
          </a:p>
          <a:p>
            <a:pPr>
              <a:lnSpc>
                <a:spcPts val="3583"/>
              </a:lnSpc>
            </a:pPr>
            <a:r>
              <a:rPr lang="en-US" sz="3583">
                <a:solidFill>
                  <a:srgbClr val="004AAD"/>
                </a:solidFill>
                <a:latin typeface="Montserrat Classic Bold"/>
              </a:rPr>
              <a:t>VALIDATION BETWEEN </a:t>
            </a:r>
          </a:p>
          <a:p>
            <a:pPr>
              <a:lnSpc>
                <a:spcPts val="3583"/>
              </a:lnSpc>
            </a:pPr>
            <a:r>
              <a:rPr lang="en-US" sz="3583">
                <a:solidFill>
                  <a:srgbClr val="004AAD"/>
                </a:solidFill>
                <a:latin typeface="Montserrat Classic Bold"/>
              </a:rPr>
              <a:t>JIRA - JSON FILE &amp; TESTLINK - XML FILE </a:t>
            </a:r>
          </a:p>
          <a:p>
            <a:pPr>
              <a:lnSpc>
                <a:spcPts val="3583"/>
              </a:lnSpc>
            </a:pPr>
            <a:r>
              <a:rPr lang="en-US" sz="3583">
                <a:solidFill>
                  <a:srgbClr val="004AAD"/>
                </a:solidFill>
                <a:latin typeface="Montserrat Classic Bold"/>
              </a:rPr>
              <a:t>FOR TESTCASE</a:t>
            </a:r>
          </a:p>
        </p:txBody>
      </p:sp>
      <p:sp>
        <p:nvSpPr>
          <p:cNvPr name="Freeform 6" id="6"/>
          <p:cNvSpPr/>
          <p:nvPr/>
        </p:nvSpPr>
        <p:spPr>
          <a:xfrm flipH="false" flipV="false" rot="-1930669">
            <a:off x="-8274881" y="-9719404"/>
            <a:ext cx="14362936" cy="14362936"/>
          </a:xfrm>
          <a:custGeom>
            <a:avLst/>
            <a:gdLst/>
            <a:ahLst/>
            <a:cxnLst/>
            <a:rect r="r" b="b" t="t" l="l"/>
            <a:pathLst>
              <a:path h="14362936" w="14362936">
                <a:moveTo>
                  <a:pt x="0" y="0"/>
                </a:moveTo>
                <a:lnTo>
                  <a:pt x="14362937" y="0"/>
                </a:lnTo>
                <a:lnTo>
                  <a:pt x="14362937" y="14362937"/>
                </a:lnTo>
                <a:lnTo>
                  <a:pt x="0" y="14362937"/>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52856" y="9868535"/>
            <a:ext cx="17259300" cy="789305"/>
          </a:xfrm>
          <a:prstGeom prst="rect">
            <a:avLst/>
          </a:prstGeom>
        </p:spPr>
        <p:txBody>
          <a:bodyPr anchor="t" rtlCol="false" tIns="0" lIns="0" bIns="0" rIns="0">
            <a:spAutoFit/>
          </a:bodyPr>
          <a:lstStyle/>
          <a:p>
            <a:pPr>
              <a:lnSpc>
                <a:spcPts val="3220"/>
              </a:lnSpc>
            </a:pPr>
            <a:r>
              <a:rPr lang="en-US" sz="2300" spc="115">
                <a:solidFill>
                  <a:srgbClr val="2E2E2E"/>
                </a:solidFill>
                <a:latin typeface="Montserrat Classic"/>
              </a:rPr>
              <a:t>Copyright 2023, Ramco Systems Limited. Information subject to change. All rights acknowledged.</a:t>
            </a:r>
          </a:p>
          <a:p>
            <a:pPr>
              <a:lnSpc>
                <a:spcPts val="322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050531"/>
            <a:ext cx="16639944" cy="7334727"/>
            <a:chOff x="0" y="0"/>
            <a:chExt cx="22186592" cy="9779636"/>
          </a:xfrm>
        </p:grpSpPr>
        <p:pic>
          <p:nvPicPr>
            <p:cNvPr name="Picture 4" id="4"/>
            <p:cNvPicPr>
              <a:picLocks noChangeAspect="true"/>
            </p:cNvPicPr>
            <p:nvPr/>
          </p:nvPicPr>
          <p:blipFill>
            <a:blip r:embed="rId4"/>
            <a:srcRect l="0" t="1158" r="0" b="1158"/>
            <a:stretch>
              <a:fillRect/>
            </a:stretch>
          </p:blipFill>
          <p:spPr>
            <a:xfrm flipH="false" flipV="false">
              <a:off x="0" y="0"/>
              <a:ext cx="22186592" cy="9779636"/>
            </a:xfrm>
            <a:prstGeom prst="rect">
              <a:avLst/>
            </a:prstGeom>
          </p:spPr>
        </p:pic>
      </p:grpSp>
      <p:sp>
        <p:nvSpPr>
          <p:cNvPr name="TextBox 5" id="5"/>
          <p:cNvSpPr txBox="true"/>
          <p:nvPr/>
        </p:nvSpPr>
        <p:spPr>
          <a:xfrm rot="0">
            <a:off x="1028700" y="1190625"/>
            <a:ext cx="9800035"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OUTCOME SAMPLE</a:t>
            </a:r>
          </a:p>
        </p:txBody>
      </p:sp>
      <p:sp>
        <p:nvSpPr>
          <p:cNvPr name="TextBox 6" id="6"/>
          <p:cNvSpPr txBox="true"/>
          <p:nvPr/>
        </p:nvSpPr>
        <p:spPr>
          <a:xfrm rot="0">
            <a:off x="7011590" y="2503676"/>
            <a:ext cx="10247710" cy="97790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MATCHED STATUS - TESTLINK ID , JIRA TICKET , TITLE , CUSTOM FIELDS , ACTION</a:t>
            </a:r>
          </a:p>
        </p:txBody>
      </p:sp>
      <p:sp>
        <p:nvSpPr>
          <p:cNvPr name="Freeform 7" id="7"/>
          <p:cNvSpPr/>
          <p:nvPr/>
        </p:nvSpPr>
        <p:spPr>
          <a:xfrm flipH="false" flipV="false" rot="0">
            <a:off x="17049288"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76350"/>
            <a:ext cx="9167258" cy="3378975"/>
          </a:xfrm>
          <a:prstGeom prst="rect">
            <a:avLst/>
          </a:prstGeom>
        </p:spPr>
        <p:txBody>
          <a:bodyPr anchor="t" rtlCol="false" tIns="0" lIns="0" bIns="0" rIns="0">
            <a:spAutoFit/>
          </a:bodyPr>
          <a:lstStyle/>
          <a:p>
            <a:pPr>
              <a:lnSpc>
                <a:spcPts val="13030"/>
              </a:lnSpc>
            </a:pPr>
            <a:r>
              <a:rPr lang="en-US" sz="13030" spc="-443">
                <a:solidFill>
                  <a:srgbClr val="004AAD"/>
                </a:solidFill>
                <a:latin typeface="Montserrat Classic Bold"/>
              </a:rPr>
              <a:t>THANK YOU</a:t>
            </a:r>
          </a:p>
        </p:txBody>
      </p:sp>
      <p:sp>
        <p:nvSpPr>
          <p:cNvPr name="Freeform 3" id="3"/>
          <p:cNvSpPr/>
          <p:nvPr/>
        </p:nvSpPr>
        <p:spPr>
          <a:xfrm flipH="false" flipV="false" rot="0">
            <a:off x="17049288"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2"/>
            <a:stretch>
              <a:fillRect l="0" t="0" r="0" b="0"/>
            </a:stretch>
          </a:blipFill>
        </p:spPr>
      </p:sp>
      <p:sp>
        <p:nvSpPr>
          <p:cNvPr name="TextBox 4" id="4"/>
          <p:cNvSpPr txBox="true"/>
          <p:nvPr/>
        </p:nvSpPr>
        <p:spPr>
          <a:xfrm rot="0">
            <a:off x="193944" y="9683311"/>
            <a:ext cx="17259300" cy="789305"/>
          </a:xfrm>
          <a:prstGeom prst="rect">
            <a:avLst/>
          </a:prstGeom>
        </p:spPr>
        <p:txBody>
          <a:bodyPr anchor="t" rtlCol="false" tIns="0" lIns="0" bIns="0" rIns="0">
            <a:spAutoFit/>
          </a:bodyPr>
          <a:lstStyle/>
          <a:p>
            <a:pPr>
              <a:lnSpc>
                <a:spcPts val="3220"/>
              </a:lnSpc>
            </a:pPr>
            <a:r>
              <a:rPr lang="en-US" sz="2300" spc="115">
                <a:solidFill>
                  <a:srgbClr val="2E2E2E"/>
                </a:solidFill>
                <a:latin typeface="Montserrat Classic"/>
              </a:rPr>
              <a:t>Copyright 2023, Ramco Systems Limited. Information subject to change. All rights acknowledged.</a:t>
            </a:r>
          </a:p>
          <a:p>
            <a:pPr>
              <a:lnSpc>
                <a:spcPts val="322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989344"/>
            <a:ext cx="12585319" cy="2554206"/>
          </a:xfrm>
          <a:prstGeom prst="rect">
            <a:avLst/>
          </a:prstGeom>
        </p:spPr>
        <p:txBody>
          <a:bodyPr anchor="t" rtlCol="false" tIns="0" lIns="0" bIns="0" rIns="0">
            <a:spAutoFit/>
          </a:bodyPr>
          <a:lstStyle/>
          <a:p>
            <a:pPr>
              <a:lnSpc>
                <a:spcPts val="9800"/>
              </a:lnSpc>
            </a:pPr>
            <a:r>
              <a:rPr lang="en-US" sz="9899">
                <a:solidFill>
                  <a:srgbClr val="004AAD"/>
                </a:solidFill>
                <a:latin typeface="Montserrat Classic Bold"/>
              </a:rPr>
              <a:t>ROBOTIC PROCESS AUTOMATION </a:t>
            </a:r>
          </a:p>
        </p:txBody>
      </p:sp>
      <p:sp>
        <p:nvSpPr>
          <p:cNvPr name="TextBox 4" id="4"/>
          <p:cNvSpPr txBox="true"/>
          <p:nvPr/>
        </p:nvSpPr>
        <p:spPr>
          <a:xfrm rot="0">
            <a:off x="1028700" y="5964644"/>
            <a:ext cx="10455858" cy="596265"/>
          </a:xfrm>
          <a:prstGeom prst="rect">
            <a:avLst/>
          </a:prstGeom>
        </p:spPr>
        <p:txBody>
          <a:bodyPr anchor="t" rtlCol="false" tIns="0" lIns="0" bIns="0" rIns="0">
            <a:spAutoFit/>
          </a:bodyPr>
          <a:lstStyle/>
          <a:p>
            <a:pPr>
              <a:lnSpc>
                <a:spcPts val="4454"/>
              </a:lnSpc>
            </a:pPr>
            <a:r>
              <a:rPr lang="en-US" sz="4499">
                <a:solidFill>
                  <a:srgbClr val="2BB4D4"/>
                </a:solidFill>
                <a:latin typeface="Montserrat Classic Bold"/>
              </a:rPr>
              <a:t>TESTLINK MIGRATION VALIDATION</a:t>
            </a:r>
          </a:p>
        </p:txBody>
      </p:sp>
      <p:sp>
        <p:nvSpPr>
          <p:cNvPr name="TextBox 5" id="5"/>
          <p:cNvSpPr txBox="true"/>
          <p:nvPr/>
        </p:nvSpPr>
        <p:spPr>
          <a:xfrm rot="0">
            <a:off x="799421" y="9459191"/>
            <a:ext cx="16459879" cy="789305"/>
          </a:xfrm>
          <a:prstGeom prst="rect">
            <a:avLst/>
          </a:prstGeom>
        </p:spPr>
        <p:txBody>
          <a:bodyPr anchor="t" rtlCol="false" tIns="0" lIns="0" bIns="0" rIns="0">
            <a:spAutoFit/>
          </a:bodyPr>
          <a:lstStyle/>
          <a:p>
            <a:pPr>
              <a:lnSpc>
                <a:spcPts val="3220"/>
              </a:lnSpc>
            </a:pPr>
            <a:r>
              <a:rPr lang="en-US" sz="2300" spc="115">
                <a:solidFill>
                  <a:srgbClr val="2E2E2E"/>
                </a:solidFill>
                <a:latin typeface="Montserrat Classic"/>
              </a:rPr>
              <a:t>Copyright 2023, Ramco Systems Limited. Information subject to change. All rights acknowledged.</a:t>
            </a:r>
          </a:p>
          <a:p>
            <a:pPr>
              <a:lnSpc>
                <a:spcPts val="3220"/>
              </a:lnSpc>
            </a:pPr>
          </a:p>
        </p:txBody>
      </p:sp>
      <p:sp>
        <p:nvSpPr>
          <p:cNvPr name="Freeform 6" id="6"/>
          <p:cNvSpPr/>
          <p:nvPr/>
        </p:nvSpPr>
        <p:spPr>
          <a:xfrm flipH="false" flipV="false" rot="0">
            <a:off x="16639944"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4"/>
            <a:stretch>
              <a:fillRect l="0" t="0" r="0" b="0"/>
            </a:stretch>
          </a:blipFill>
        </p:spPr>
      </p:sp>
      <p:sp>
        <p:nvSpPr>
          <p:cNvPr name="TextBox 7" id="7"/>
          <p:cNvSpPr txBox="true"/>
          <p:nvPr/>
        </p:nvSpPr>
        <p:spPr>
          <a:xfrm rot="0">
            <a:off x="1028700" y="6982460"/>
            <a:ext cx="16459879" cy="789305"/>
          </a:xfrm>
          <a:prstGeom prst="rect">
            <a:avLst/>
          </a:prstGeom>
        </p:spPr>
        <p:txBody>
          <a:bodyPr anchor="t" rtlCol="false" tIns="0" lIns="0" bIns="0" rIns="0">
            <a:spAutoFit/>
          </a:bodyPr>
          <a:lstStyle/>
          <a:p>
            <a:pPr>
              <a:lnSpc>
                <a:spcPts val="3220"/>
              </a:lnSpc>
            </a:pPr>
            <a:r>
              <a:rPr lang="en-US" sz="2300" spc="115">
                <a:solidFill>
                  <a:srgbClr val="2E2E2E"/>
                </a:solidFill>
                <a:latin typeface="Montserrat Classic"/>
              </a:rPr>
              <a:t>RUKKSANA A - PJT929</a:t>
            </a:r>
          </a:p>
          <a:p>
            <a:pPr>
              <a:lnSpc>
                <a:spcPts val="322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01810" y="6023851"/>
            <a:ext cx="5550852" cy="2017320"/>
            <a:chOff x="0" y="0"/>
            <a:chExt cx="7401137" cy="2689761"/>
          </a:xfrm>
        </p:grpSpPr>
        <p:pic>
          <p:nvPicPr>
            <p:cNvPr name="Picture 4" id="4"/>
            <p:cNvPicPr>
              <a:picLocks noChangeAspect="true"/>
            </p:cNvPicPr>
            <p:nvPr/>
          </p:nvPicPr>
          <p:blipFill>
            <a:blip r:embed="rId4">
              <a:alphaModFix amt="44999"/>
            </a:blip>
            <a:srcRect l="0" t="10429" r="0" b="10429"/>
            <a:stretch>
              <a:fillRect/>
            </a:stretch>
          </p:blipFill>
          <p:spPr>
            <a:xfrm flipH="false" flipV="false">
              <a:off x="0" y="0"/>
              <a:ext cx="7401137" cy="2689761"/>
            </a:xfrm>
            <a:prstGeom prst="rect">
              <a:avLst/>
            </a:prstGeom>
          </p:spPr>
        </p:pic>
      </p:grpSp>
      <p:sp>
        <p:nvSpPr>
          <p:cNvPr name="TextBox 5" id="5"/>
          <p:cNvSpPr txBox="true"/>
          <p:nvPr/>
        </p:nvSpPr>
        <p:spPr>
          <a:xfrm rot="0">
            <a:off x="1028700" y="1368039"/>
            <a:ext cx="4859468"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VISION </a:t>
            </a:r>
          </a:p>
        </p:txBody>
      </p:sp>
      <p:sp>
        <p:nvSpPr>
          <p:cNvPr name="TextBox 6" id="6"/>
          <p:cNvSpPr txBox="true"/>
          <p:nvPr/>
        </p:nvSpPr>
        <p:spPr>
          <a:xfrm rot="0">
            <a:off x="1028700" y="3177467"/>
            <a:ext cx="16230600" cy="2631342"/>
          </a:xfrm>
          <a:prstGeom prst="rect">
            <a:avLst/>
          </a:prstGeom>
        </p:spPr>
        <p:txBody>
          <a:bodyPr anchor="t" rtlCol="false" tIns="0" lIns="0" bIns="0" rIns="0">
            <a:spAutoFit/>
          </a:bodyPr>
          <a:lstStyle/>
          <a:p>
            <a:pPr>
              <a:lnSpc>
                <a:spcPts val="5323"/>
              </a:lnSpc>
            </a:pPr>
            <a:r>
              <a:rPr lang="en-US" sz="3326">
                <a:solidFill>
                  <a:srgbClr val="2E2E2E"/>
                </a:solidFill>
                <a:latin typeface="Montserrat Classic Bold"/>
              </a:rPr>
              <a:t>In this project, the objective is to automate the extraction of data from Jira and Testlink and verify the test-related information such as Test Suites, Test Cases and make sure that there is no data loss across during the migration.</a:t>
            </a:r>
          </a:p>
        </p:txBody>
      </p:sp>
      <p:sp>
        <p:nvSpPr>
          <p:cNvPr name="Freeform 7" id="7"/>
          <p:cNvSpPr/>
          <p:nvPr/>
        </p:nvSpPr>
        <p:spPr>
          <a:xfrm flipH="false" flipV="false" rot="0">
            <a:off x="16639944"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5"/>
            <a:stretch>
              <a:fillRect l="0" t="0" r="0" b="0"/>
            </a:stretch>
          </a:blipFill>
        </p:spPr>
      </p:sp>
      <p:sp>
        <p:nvSpPr>
          <p:cNvPr name="TextBox 8" id="8"/>
          <p:cNvSpPr txBox="true"/>
          <p:nvPr/>
        </p:nvSpPr>
        <p:spPr>
          <a:xfrm rot="0">
            <a:off x="514350" y="9707707"/>
            <a:ext cx="17259300" cy="789305"/>
          </a:xfrm>
          <a:prstGeom prst="rect">
            <a:avLst/>
          </a:prstGeom>
        </p:spPr>
        <p:txBody>
          <a:bodyPr anchor="t" rtlCol="false" tIns="0" lIns="0" bIns="0" rIns="0">
            <a:spAutoFit/>
          </a:bodyPr>
          <a:lstStyle/>
          <a:p>
            <a:pPr>
              <a:lnSpc>
                <a:spcPts val="3220"/>
              </a:lnSpc>
            </a:pPr>
            <a:r>
              <a:rPr lang="en-US" sz="2300" spc="115">
                <a:solidFill>
                  <a:srgbClr val="2E2E2E"/>
                </a:solidFill>
                <a:latin typeface="Montserrat Classic"/>
              </a:rPr>
              <a:t>Copyright 2023, Ramco Systems Limited. Information subject to change. All rights acknowledged.</a:t>
            </a:r>
          </a:p>
          <a:p>
            <a:pPr>
              <a:lnSpc>
                <a:spcPts val="322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1569" y="5143500"/>
            <a:ext cx="7491154" cy="3713864"/>
            <a:chOff x="0" y="0"/>
            <a:chExt cx="9988205" cy="4951819"/>
          </a:xfrm>
        </p:grpSpPr>
        <p:pic>
          <p:nvPicPr>
            <p:cNvPr name="Picture 3" id="3"/>
            <p:cNvPicPr>
              <a:picLocks noChangeAspect="true"/>
            </p:cNvPicPr>
            <p:nvPr/>
          </p:nvPicPr>
          <p:blipFill>
            <a:blip r:embed="rId2"/>
            <a:srcRect l="0" t="10338" r="0" b="10338"/>
            <a:stretch>
              <a:fillRect/>
            </a:stretch>
          </p:blipFill>
          <p:spPr>
            <a:xfrm flipH="false" flipV="false">
              <a:off x="0" y="0"/>
              <a:ext cx="9988205" cy="4951819"/>
            </a:xfrm>
            <a:prstGeom prst="rect">
              <a:avLst/>
            </a:prstGeom>
          </p:spPr>
        </p:pic>
      </p:grpSp>
      <p:grpSp>
        <p:nvGrpSpPr>
          <p:cNvPr name="Group 4" id="4"/>
          <p:cNvGrpSpPr/>
          <p:nvPr/>
        </p:nvGrpSpPr>
        <p:grpSpPr>
          <a:xfrm rot="0">
            <a:off x="10159714" y="5143500"/>
            <a:ext cx="7417937" cy="3713864"/>
            <a:chOff x="0" y="0"/>
            <a:chExt cx="9890582" cy="4951819"/>
          </a:xfrm>
        </p:grpSpPr>
        <p:pic>
          <p:nvPicPr>
            <p:cNvPr name="Picture 5" id="5"/>
            <p:cNvPicPr>
              <a:picLocks noChangeAspect="true"/>
            </p:cNvPicPr>
            <p:nvPr/>
          </p:nvPicPr>
          <p:blipFill>
            <a:blip r:embed="rId3"/>
            <a:srcRect l="3311" t="0" r="3311" b="0"/>
            <a:stretch>
              <a:fillRect/>
            </a:stretch>
          </p:blipFill>
          <p:spPr>
            <a:xfrm flipH="false" flipV="false">
              <a:off x="0" y="0"/>
              <a:ext cx="9890582" cy="4951819"/>
            </a:xfrm>
            <a:prstGeom prst="rect">
              <a:avLst/>
            </a:prstGeom>
          </p:spPr>
        </p:pic>
      </p:grpSp>
      <p:sp>
        <p:nvSpPr>
          <p:cNvPr name="Freeform 6" id="6"/>
          <p:cNvSpPr/>
          <p:nvPr/>
        </p:nvSpPr>
        <p:spPr>
          <a:xfrm flipH="false" flipV="false" rot="-6664043">
            <a:off x="-4977359" y="6623688"/>
            <a:ext cx="6689297" cy="6689297"/>
          </a:xfrm>
          <a:custGeom>
            <a:avLst/>
            <a:gdLst/>
            <a:ahLst/>
            <a:cxnLst/>
            <a:rect r="r" b="b" t="t" l="l"/>
            <a:pathLst>
              <a:path h="6689297" w="6689297">
                <a:moveTo>
                  <a:pt x="0" y="0"/>
                </a:moveTo>
                <a:lnTo>
                  <a:pt x="6689297" y="0"/>
                </a:lnTo>
                <a:lnTo>
                  <a:pt x="6689297" y="6689297"/>
                </a:lnTo>
                <a:lnTo>
                  <a:pt x="0" y="668929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822583" y="1606200"/>
            <a:ext cx="2558864" cy="2558864"/>
          </a:xfrm>
          <a:custGeom>
            <a:avLst/>
            <a:gdLst/>
            <a:ahLst/>
            <a:cxnLst/>
            <a:rect r="r" b="b" t="t" l="l"/>
            <a:pathLst>
              <a:path h="2558864" w="2558864">
                <a:moveTo>
                  <a:pt x="0" y="0"/>
                </a:moveTo>
                <a:lnTo>
                  <a:pt x="2558864" y="0"/>
                </a:lnTo>
                <a:lnTo>
                  <a:pt x="2558864" y="2558864"/>
                </a:lnTo>
                <a:lnTo>
                  <a:pt x="0" y="25588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1190625"/>
            <a:ext cx="8540077"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OBJECTIVE</a:t>
            </a:r>
          </a:p>
        </p:txBody>
      </p:sp>
      <p:sp>
        <p:nvSpPr>
          <p:cNvPr name="TextBox 9" id="9"/>
          <p:cNvSpPr txBox="true"/>
          <p:nvPr/>
        </p:nvSpPr>
        <p:spPr>
          <a:xfrm rot="0">
            <a:off x="1028700" y="2790382"/>
            <a:ext cx="11240297" cy="198755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Bold"/>
              </a:rPr>
              <a:t>To perform a thorough comparison between the original data in Jira and the data imported into TestLink. This validation step will ensure that the data transfer has been successful and all the attributes are matched</a:t>
            </a:r>
          </a:p>
        </p:txBody>
      </p:sp>
      <p:sp>
        <p:nvSpPr>
          <p:cNvPr name="Freeform 10" id="10"/>
          <p:cNvSpPr/>
          <p:nvPr/>
        </p:nvSpPr>
        <p:spPr>
          <a:xfrm flipH="false" flipV="false" rot="0">
            <a:off x="16639944"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8"/>
            <a:stretch>
              <a:fillRect l="0" t="0" r="0" b="0"/>
            </a:stretch>
          </a:blipFill>
        </p:spPr>
      </p:sp>
      <p:sp>
        <p:nvSpPr>
          <p:cNvPr name="TextBox 11" id="11"/>
          <p:cNvSpPr txBox="true"/>
          <p:nvPr/>
        </p:nvSpPr>
        <p:spPr>
          <a:xfrm rot="0">
            <a:off x="666750" y="9835711"/>
            <a:ext cx="17259300" cy="789305"/>
          </a:xfrm>
          <a:prstGeom prst="rect">
            <a:avLst/>
          </a:prstGeom>
        </p:spPr>
        <p:txBody>
          <a:bodyPr anchor="t" rtlCol="false" tIns="0" lIns="0" bIns="0" rIns="0">
            <a:spAutoFit/>
          </a:bodyPr>
          <a:lstStyle/>
          <a:p>
            <a:pPr>
              <a:lnSpc>
                <a:spcPts val="3220"/>
              </a:lnSpc>
            </a:pPr>
            <a:r>
              <a:rPr lang="en-US" sz="2300" spc="115">
                <a:solidFill>
                  <a:srgbClr val="2E2E2E"/>
                </a:solidFill>
                <a:latin typeface="Montserrat Classic"/>
              </a:rPr>
              <a:t>Copyright 2023, Ramco Systems Limited. Information subject to change. All rights acknowledged.</a:t>
            </a:r>
          </a:p>
          <a:p>
            <a:pPr>
              <a:lnSpc>
                <a:spcPts val="32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222536" y="1897382"/>
            <a:ext cx="1475610" cy="665240"/>
          </a:xfrm>
          <a:custGeom>
            <a:avLst/>
            <a:gdLst/>
            <a:ahLst/>
            <a:cxnLst/>
            <a:rect r="r" b="b" t="t" l="l"/>
            <a:pathLst>
              <a:path h="665240" w="1475610">
                <a:moveTo>
                  <a:pt x="1475610" y="0"/>
                </a:moveTo>
                <a:lnTo>
                  <a:pt x="0" y="0"/>
                </a:lnTo>
                <a:lnTo>
                  <a:pt x="0" y="665240"/>
                </a:lnTo>
                <a:lnTo>
                  <a:pt x="1475610" y="665240"/>
                </a:lnTo>
                <a:lnTo>
                  <a:pt x="14756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70298" y="2128282"/>
            <a:ext cx="7875365" cy="388621"/>
          </a:xfrm>
          <a:prstGeom prst="rect">
            <a:avLst/>
          </a:prstGeom>
        </p:spPr>
        <p:txBody>
          <a:bodyPr anchor="t" rtlCol="false" tIns="0" lIns="0" bIns="0" rIns="0">
            <a:spAutoFit/>
          </a:bodyPr>
          <a:lstStyle/>
          <a:p>
            <a:pPr>
              <a:lnSpc>
                <a:spcPts val="3359"/>
              </a:lnSpc>
            </a:pPr>
            <a:r>
              <a:rPr lang="en-US" sz="2099">
                <a:solidFill>
                  <a:srgbClr val="2E2E2E"/>
                </a:solidFill>
                <a:latin typeface="Montserrat Classic Bold"/>
              </a:rPr>
              <a:t>Large data files</a:t>
            </a:r>
          </a:p>
        </p:txBody>
      </p:sp>
      <p:sp>
        <p:nvSpPr>
          <p:cNvPr name="Freeform 4" id="4"/>
          <p:cNvSpPr/>
          <p:nvPr/>
        </p:nvSpPr>
        <p:spPr>
          <a:xfrm flipH="true" flipV="false" rot="0">
            <a:off x="1290410" y="3173002"/>
            <a:ext cx="1475610" cy="665240"/>
          </a:xfrm>
          <a:custGeom>
            <a:avLst/>
            <a:gdLst/>
            <a:ahLst/>
            <a:cxnLst/>
            <a:rect r="r" b="b" t="t" l="l"/>
            <a:pathLst>
              <a:path h="665240" w="1475610">
                <a:moveTo>
                  <a:pt x="1475609" y="0"/>
                </a:moveTo>
                <a:lnTo>
                  <a:pt x="0" y="0"/>
                </a:lnTo>
                <a:lnTo>
                  <a:pt x="0" y="665241"/>
                </a:lnTo>
                <a:lnTo>
                  <a:pt x="1475609" y="665241"/>
                </a:lnTo>
                <a:lnTo>
                  <a:pt x="14756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270298" y="3447718"/>
            <a:ext cx="12303772" cy="388620"/>
          </a:xfrm>
          <a:prstGeom prst="rect">
            <a:avLst/>
          </a:prstGeom>
        </p:spPr>
        <p:txBody>
          <a:bodyPr anchor="t" rtlCol="false" tIns="0" lIns="0" bIns="0" rIns="0">
            <a:spAutoFit/>
          </a:bodyPr>
          <a:lstStyle/>
          <a:p>
            <a:pPr>
              <a:lnSpc>
                <a:spcPts val="3359"/>
              </a:lnSpc>
            </a:pPr>
            <a:r>
              <a:rPr lang="en-US" sz="2099">
                <a:solidFill>
                  <a:srgbClr val="2E2E2E"/>
                </a:solidFill>
                <a:latin typeface="Montserrat Classic Bold"/>
              </a:rPr>
              <a:t>Duplication and mismatched File names</a:t>
            </a:r>
          </a:p>
        </p:txBody>
      </p:sp>
      <p:sp>
        <p:nvSpPr>
          <p:cNvPr name="Freeform 6" id="6"/>
          <p:cNvSpPr/>
          <p:nvPr/>
        </p:nvSpPr>
        <p:spPr>
          <a:xfrm flipH="true" flipV="false" rot="0">
            <a:off x="1583279" y="4447843"/>
            <a:ext cx="1475610" cy="665240"/>
          </a:xfrm>
          <a:custGeom>
            <a:avLst/>
            <a:gdLst/>
            <a:ahLst/>
            <a:cxnLst/>
            <a:rect r="r" b="b" t="t" l="l"/>
            <a:pathLst>
              <a:path h="665240" w="1475610">
                <a:moveTo>
                  <a:pt x="1475609" y="0"/>
                </a:moveTo>
                <a:lnTo>
                  <a:pt x="0" y="0"/>
                </a:lnTo>
                <a:lnTo>
                  <a:pt x="0" y="665240"/>
                </a:lnTo>
                <a:lnTo>
                  <a:pt x="1475609" y="665240"/>
                </a:lnTo>
                <a:lnTo>
                  <a:pt x="14756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423004" y="4615105"/>
            <a:ext cx="13216940" cy="388620"/>
          </a:xfrm>
          <a:prstGeom prst="rect">
            <a:avLst/>
          </a:prstGeom>
        </p:spPr>
        <p:txBody>
          <a:bodyPr anchor="t" rtlCol="false" tIns="0" lIns="0" bIns="0" rIns="0">
            <a:spAutoFit/>
          </a:bodyPr>
          <a:lstStyle/>
          <a:p>
            <a:pPr>
              <a:lnSpc>
                <a:spcPts val="3359"/>
              </a:lnSpc>
            </a:pPr>
            <a:r>
              <a:rPr lang="en-US" sz="2099">
                <a:solidFill>
                  <a:srgbClr val="2E2E2E"/>
                </a:solidFill>
                <a:latin typeface="Montserrat Classic Bold"/>
              </a:rPr>
              <a:t>Only Testsuite and Test Cases can be exported from the TestLink</a:t>
            </a:r>
          </a:p>
        </p:txBody>
      </p:sp>
      <p:sp>
        <p:nvSpPr>
          <p:cNvPr name="TextBox 8" id="8"/>
          <p:cNvSpPr txBox="true"/>
          <p:nvPr/>
        </p:nvSpPr>
        <p:spPr>
          <a:xfrm rot="0">
            <a:off x="1028700" y="1004827"/>
            <a:ext cx="8942613" cy="530224"/>
          </a:xfrm>
          <a:prstGeom prst="rect">
            <a:avLst/>
          </a:prstGeom>
        </p:spPr>
        <p:txBody>
          <a:bodyPr anchor="t" rtlCol="false" tIns="0" lIns="0" bIns="0" rIns="0">
            <a:spAutoFit/>
          </a:bodyPr>
          <a:lstStyle/>
          <a:p>
            <a:pPr>
              <a:lnSpc>
                <a:spcPts val="3999"/>
              </a:lnSpc>
            </a:pPr>
            <a:r>
              <a:rPr lang="en-US" sz="3999">
                <a:solidFill>
                  <a:srgbClr val="004AAD"/>
                </a:solidFill>
                <a:latin typeface="Montserrat Classic Bold"/>
              </a:rPr>
              <a:t>CHALLENGES</a:t>
            </a:r>
          </a:p>
        </p:txBody>
      </p:sp>
      <p:sp>
        <p:nvSpPr>
          <p:cNvPr name="Freeform 9" id="9"/>
          <p:cNvSpPr/>
          <p:nvPr/>
        </p:nvSpPr>
        <p:spPr>
          <a:xfrm flipH="false" flipV="false" rot="0">
            <a:off x="16639944"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4"/>
            <a:stretch>
              <a:fillRect l="0" t="0" r="0" b="0"/>
            </a:stretch>
          </a:blipFill>
        </p:spPr>
      </p:sp>
      <p:sp>
        <p:nvSpPr>
          <p:cNvPr name="Freeform 10" id="10"/>
          <p:cNvSpPr/>
          <p:nvPr/>
        </p:nvSpPr>
        <p:spPr>
          <a:xfrm flipH="false" flipV="false" rot="2538807">
            <a:off x="11734448" y="-4011708"/>
            <a:ext cx="11392113" cy="11392113"/>
          </a:xfrm>
          <a:custGeom>
            <a:avLst/>
            <a:gdLst/>
            <a:ahLst/>
            <a:cxnLst/>
            <a:rect r="r" b="b" t="t" l="l"/>
            <a:pathLst>
              <a:path h="11392113" w="11392113">
                <a:moveTo>
                  <a:pt x="0" y="0"/>
                </a:moveTo>
                <a:lnTo>
                  <a:pt x="11392114" y="0"/>
                </a:lnTo>
                <a:lnTo>
                  <a:pt x="11392114" y="11392113"/>
                </a:lnTo>
                <a:lnTo>
                  <a:pt x="0" y="11392113"/>
                </a:lnTo>
                <a:lnTo>
                  <a:pt x="0" y="0"/>
                </a:lnTo>
                <a:close/>
              </a:path>
            </a:pathLst>
          </a:custGeom>
          <a:blipFill>
            <a:blip r:embed="rId5">
              <a:alphaModFix amt="21999"/>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290410" y="2156857"/>
            <a:ext cx="1339863" cy="405765"/>
          </a:xfrm>
          <a:prstGeom prst="rect">
            <a:avLst/>
          </a:prstGeom>
        </p:spPr>
        <p:txBody>
          <a:bodyPr anchor="t" rtlCol="false" tIns="0" lIns="0" bIns="0" rIns="0">
            <a:spAutoFit/>
          </a:bodyPr>
          <a:lstStyle/>
          <a:p>
            <a:pPr algn="ctr">
              <a:lnSpc>
                <a:spcPts val="3359"/>
              </a:lnSpc>
            </a:pPr>
            <a:r>
              <a:rPr lang="en-US" sz="2399">
                <a:solidFill>
                  <a:srgbClr val="2E2E2E"/>
                </a:solidFill>
                <a:latin typeface="Montserrat Classic Bold"/>
              </a:rPr>
              <a:t>1</a:t>
            </a:r>
          </a:p>
        </p:txBody>
      </p:sp>
      <p:sp>
        <p:nvSpPr>
          <p:cNvPr name="TextBox 12" id="12"/>
          <p:cNvSpPr txBox="true"/>
          <p:nvPr/>
        </p:nvSpPr>
        <p:spPr>
          <a:xfrm rot="0">
            <a:off x="1426157" y="3432478"/>
            <a:ext cx="1339863" cy="405765"/>
          </a:xfrm>
          <a:prstGeom prst="rect">
            <a:avLst/>
          </a:prstGeom>
        </p:spPr>
        <p:txBody>
          <a:bodyPr anchor="t" rtlCol="false" tIns="0" lIns="0" bIns="0" rIns="0">
            <a:spAutoFit/>
          </a:bodyPr>
          <a:lstStyle/>
          <a:p>
            <a:pPr algn="ctr">
              <a:lnSpc>
                <a:spcPts val="3359"/>
              </a:lnSpc>
            </a:pPr>
            <a:r>
              <a:rPr lang="en-US" sz="2399">
                <a:solidFill>
                  <a:srgbClr val="2E2E2E"/>
                </a:solidFill>
                <a:latin typeface="Montserrat Classic Bold"/>
              </a:rPr>
              <a:t>2</a:t>
            </a:r>
          </a:p>
        </p:txBody>
      </p:sp>
      <p:sp>
        <p:nvSpPr>
          <p:cNvPr name="TextBox 13" id="13"/>
          <p:cNvSpPr txBox="true"/>
          <p:nvPr/>
        </p:nvSpPr>
        <p:spPr>
          <a:xfrm rot="0">
            <a:off x="1583279" y="4643680"/>
            <a:ext cx="1339863" cy="405765"/>
          </a:xfrm>
          <a:prstGeom prst="rect">
            <a:avLst/>
          </a:prstGeom>
        </p:spPr>
        <p:txBody>
          <a:bodyPr anchor="t" rtlCol="false" tIns="0" lIns="0" bIns="0" rIns="0">
            <a:spAutoFit/>
          </a:bodyPr>
          <a:lstStyle/>
          <a:p>
            <a:pPr algn="ctr">
              <a:lnSpc>
                <a:spcPts val="3359"/>
              </a:lnSpc>
            </a:pPr>
            <a:r>
              <a:rPr lang="en-US" sz="2399">
                <a:solidFill>
                  <a:srgbClr val="2E2E2E"/>
                </a:solidFill>
                <a:latin typeface="Montserrat Classic Bold"/>
              </a:rPr>
              <a:t>3</a:t>
            </a:r>
          </a:p>
        </p:txBody>
      </p:sp>
      <p:sp>
        <p:nvSpPr>
          <p:cNvPr name="TextBox 14" id="14"/>
          <p:cNvSpPr txBox="true"/>
          <p:nvPr/>
        </p:nvSpPr>
        <p:spPr>
          <a:xfrm rot="0">
            <a:off x="1028700" y="6237033"/>
            <a:ext cx="12162530" cy="530225"/>
          </a:xfrm>
          <a:prstGeom prst="rect">
            <a:avLst/>
          </a:prstGeom>
        </p:spPr>
        <p:txBody>
          <a:bodyPr anchor="t" rtlCol="false" tIns="0" lIns="0" bIns="0" rIns="0">
            <a:spAutoFit/>
          </a:bodyPr>
          <a:lstStyle/>
          <a:p>
            <a:pPr>
              <a:lnSpc>
                <a:spcPts val="3999"/>
              </a:lnSpc>
            </a:pPr>
            <a:r>
              <a:rPr lang="en-US" sz="3999">
                <a:solidFill>
                  <a:srgbClr val="004AAD"/>
                </a:solidFill>
                <a:latin typeface="Montserrat Classic Bold"/>
              </a:rPr>
              <a:t>LEARNINGS</a:t>
            </a:r>
          </a:p>
        </p:txBody>
      </p:sp>
      <p:sp>
        <p:nvSpPr>
          <p:cNvPr name="TextBox 15" id="15"/>
          <p:cNvSpPr txBox="true"/>
          <p:nvPr/>
        </p:nvSpPr>
        <p:spPr>
          <a:xfrm rot="0">
            <a:off x="1956053" y="7319708"/>
            <a:ext cx="5251928" cy="2076451"/>
          </a:xfrm>
          <a:prstGeom prst="rect">
            <a:avLst/>
          </a:prstGeom>
        </p:spPr>
        <p:txBody>
          <a:bodyPr anchor="t" rtlCol="false" tIns="0" lIns="0" bIns="0" rIns="0">
            <a:spAutoFit/>
          </a:bodyPr>
          <a:lstStyle/>
          <a:p>
            <a:pPr marL="647695" indent="-323848" lvl="1">
              <a:lnSpc>
                <a:spcPts val="4199"/>
              </a:lnSpc>
              <a:buFont typeface="Arial"/>
              <a:buChar char="•"/>
            </a:pPr>
            <a:r>
              <a:rPr lang="en-US" sz="2999">
                <a:solidFill>
                  <a:srgbClr val="2E2E2E"/>
                </a:solidFill>
                <a:latin typeface="Montserrat Classic"/>
              </a:rPr>
              <a:t>Python Libraries</a:t>
            </a:r>
          </a:p>
          <a:p>
            <a:pPr marL="647695" indent="-323848" lvl="1">
              <a:lnSpc>
                <a:spcPts val="4199"/>
              </a:lnSpc>
              <a:buFont typeface="Arial"/>
              <a:buChar char="•"/>
            </a:pPr>
            <a:r>
              <a:rPr lang="en-US" sz="2999">
                <a:solidFill>
                  <a:srgbClr val="2E2E2E"/>
                </a:solidFill>
                <a:latin typeface="Montserrat Classic"/>
              </a:rPr>
              <a:t>File Handling - XML </a:t>
            </a:r>
          </a:p>
          <a:p>
            <a:pPr marL="647695" indent="-323848" lvl="1">
              <a:lnSpc>
                <a:spcPts val="4199"/>
              </a:lnSpc>
              <a:buFont typeface="Arial"/>
              <a:buChar char="•"/>
            </a:pPr>
            <a:r>
              <a:rPr lang="en-US" sz="2999">
                <a:solidFill>
                  <a:srgbClr val="2E2E2E"/>
                </a:solidFill>
                <a:latin typeface="Montserrat Classic"/>
              </a:rPr>
              <a:t>File Handling - JSON</a:t>
            </a:r>
          </a:p>
          <a:p>
            <a:pPr marL="647695" indent="-323848" lvl="1">
              <a:lnSpc>
                <a:spcPts val="4199"/>
              </a:lnSpc>
              <a:buFont typeface="Arial"/>
              <a:buChar char="•"/>
            </a:pPr>
            <a:r>
              <a:rPr lang="en-US" sz="2999">
                <a:solidFill>
                  <a:srgbClr val="2E2E2E"/>
                </a:solidFill>
                <a:latin typeface="Montserrat Classic"/>
              </a:rPr>
              <a:t>RegEx</a:t>
            </a:r>
          </a:p>
        </p:txBody>
      </p:sp>
      <p:sp>
        <p:nvSpPr>
          <p:cNvPr name="TextBox 16" id="16"/>
          <p:cNvSpPr txBox="true"/>
          <p:nvPr/>
        </p:nvSpPr>
        <p:spPr>
          <a:xfrm rot="0">
            <a:off x="514350" y="9683311"/>
            <a:ext cx="17259300" cy="789305"/>
          </a:xfrm>
          <a:prstGeom prst="rect">
            <a:avLst/>
          </a:prstGeom>
        </p:spPr>
        <p:txBody>
          <a:bodyPr anchor="t" rtlCol="false" tIns="0" lIns="0" bIns="0" rIns="0">
            <a:spAutoFit/>
          </a:bodyPr>
          <a:lstStyle/>
          <a:p>
            <a:pPr>
              <a:lnSpc>
                <a:spcPts val="3220"/>
              </a:lnSpc>
            </a:pPr>
            <a:r>
              <a:rPr lang="en-US" sz="2300" spc="115">
                <a:solidFill>
                  <a:srgbClr val="2E2E2E"/>
                </a:solidFill>
                <a:latin typeface="Montserrat Classic"/>
              </a:rPr>
              <a:t>Copyright 2023, Ramco Systems Limited. Information subject to change. All rights acknowledged.</a:t>
            </a:r>
          </a:p>
          <a:p>
            <a:pPr>
              <a:lnSpc>
                <a:spcPts val="32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83994" y="1953724"/>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506044" y="4779036"/>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128094" y="7604348"/>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639944"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10"/>
            <a:stretch>
              <a:fillRect l="0" t="0" r="0" b="0"/>
            </a:stretch>
          </a:blipFill>
        </p:spPr>
      </p:sp>
      <p:sp>
        <p:nvSpPr>
          <p:cNvPr name="Freeform 7" id="7"/>
          <p:cNvSpPr/>
          <p:nvPr/>
        </p:nvSpPr>
        <p:spPr>
          <a:xfrm flipH="false" flipV="false" rot="0">
            <a:off x="-468200" y="6674848"/>
            <a:ext cx="3650629" cy="3627813"/>
          </a:xfrm>
          <a:custGeom>
            <a:avLst/>
            <a:gdLst/>
            <a:ahLst/>
            <a:cxnLst/>
            <a:rect r="r" b="b" t="t" l="l"/>
            <a:pathLst>
              <a:path h="3627813" w="3650629">
                <a:moveTo>
                  <a:pt x="0" y="0"/>
                </a:moveTo>
                <a:lnTo>
                  <a:pt x="3650629" y="0"/>
                </a:lnTo>
                <a:lnTo>
                  <a:pt x="3650629" y="3627813"/>
                </a:lnTo>
                <a:lnTo>
                  <a:pt x="0" y="3627813"/>
                </a:lnTo>
                <a:lnTo>
                  <a:pt x="0" y="0"/>
                </a:lnTo>
                <a:close/>
              </a:path>
            </a:pathLst>
          </a:custGeom>
          <a:blipFill>
            <a:blip r:embed="rId11">
              <a:alphaModFix amt="43000"/>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1028700" y="2256825"/>
            <a:ext cx="85725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THE PROCESS</a:t>
            </a:r>
          </a:p>
        </p:txBody>
      </p:sp>
      <p:sp>
        <p:nvSpPr>
          <p:cNvPr name="TextBox 9" id="9"/>
          <p:cNvSpPr txBox="true"/>
          <p:nvPr/>
        </p:nvSpPr>
        <p:spPr>
          <a:xfrm rot="0">
            <a:off x="9251472" y="7547198"/>
            <a:ext cx="5251928" cy="155257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Comparing TestLink TestLink XML with Jira JSON file - Test Case</a:t>
            </a:r>
          </a:p>
        </p:txBody>
      </p:sp>
      <p:sp>
        <p:nvSpPr>
          <p:cNvPr name="TextBox 10" id="10"/>
          <p:cNvSpPr txBox="true"/>
          <p:nvPr/>
        </p:nvSpPr>
        <p:spPr>
          <a:xfrm rot="0">
            <a:off x="12007372" y="1896574"/>
            <a:ext cx="5251928" cy="1028701"/>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Comparing TestLink XML file with Jira XML file</a:t>
            </a:r>
          </a:p>
        </p:txBody>
      </p:sp>
      <p:sp>
        <p:nvSpPr>
          <p:cNvPr name="TextBox 11" id="11"/>
          <p:cNvSpPr txBox="true"/>
          <p:nvPr/>
        </p:nvSpPr>
        <p:spPr>
          <a:xfrm rot="0">
            <a:off x="10629422" y="4721886"/>
            <a:ext cx="5251928" cy="155257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Comparing TestLink XML with Jira JSON file - Test Suite</a:t>
            </a:r>
          </a:p>
        </p:txBody>
      </p:sp>
      <p:sp>
        <p:nvSpPr>
          <p:cNvPr name="TextBox 12" id="12"/>
          <p:cNvSpPr txBox="true"/>
          <p:nvPr/>
        </p:nvSpPr>
        <p:spPr>
          <a:xfrm rot="0">
            <a:off x="514350" y="9830031"/>
            <a:ext cx="17259300" cy="789305"/>
          </a:xfrm>
          <a:prstGeom prst="rect">
            <a:avLst/>
          </a:prstGeom>
        </p:spPr>
        <p:txBody>
          <a:bodyPr anchor="t" rtlCol="false" tIns="0" lIns="0" bIns="0" rIns="0">
            <a:spAutoFit/>
          </a:bodyPr>
          <a:lstStyle/>
          <a:p>
            <a:pPr>
              <a:lnSpc>
                <a:spcPts val="3220"/>
              </a:lnSpc>
            </a:pPr>
            <a:r>
              <a:rPr lang="en-US" sz="2300" spc="115">
                <a:solidFill>
                  <a:srgbClr val="2E2E2E"/>
                </a:solidFill>
                <a:latin typeface="Montserrat Classic"/>
              </a:rPr>
              <a:t>Copyright 2023, Ramco Systems Limited. Information subject to change. All rights acknowledged.</a:t>
            </a:r>
          </a:p>
          <a:p>
            <a:pPr>
              <a:lnSpc>
                <a:spcPts val="32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63604" y="295744"/>
            <a:ext cx="9649685" cy="9695512"/>
          </a:xfrm>
          <a:custGeom>
            <a:avLst/>
            <a:gdLst/>
            <a:ahLst/>
            <a:cxnLst/>
            <a:rect r="r" b="b" t="t" l="l"/>
            <a:pathLst>
              <a:path h="9695512" w="9649685">
                <a:moveTo>
                  <a:pt x="0" y="0"/>
                </a:moveTo>
                <a:lnTo>
                  <a:pt x="9649686" y="0"/>
                </a:lnTo>
                <a:lnTo>
                  <a:pt x="9649686" y="9695512"/>
                </a:lnTo>
                <a:lnTo>
                  <a:pt x="0" y="9695512"/>
                </a:lnTo>
                <a:lnTo>
                  <a:pt x="0" y="0"/>
                </a:lnTo>
                <a:close/>
              </a:path>
            </a:pathLst>
          </a:custGeom>
          <a:blipFill>
            <a:blip r:embed="rId2"/>
            <a:stretch>
              <a:fillRect l="0" t="0" r="0" b="0"/>
            </a:stretch>
          </a:blipFill>
        </p:spPr>
      </p:sp>
      <p:sp>
        <p:nvSpPr>
          <p:cNvPr name="Freeform 3" id="3"/>
          <p:cNvSpPr/>
          <p:nvPr/>
        </p:nvSpPr>
        <p:spPr>
          <a:xfrm flipH="false" flipV="false" rot="0">
            <a:off x="409344"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3"/>
            <a:stretch>
              <a:fillRect l="0" t="0" r="0" b="0"/>
            </a:stretch>
          </a:blipFill>
        </p:spPr>
      </p:sp>
      <p:sp>
        <p:nvSpPr>
          <p:cNvPr name="Freeform 4" id="4"/>
          <p:cNvSpPr/>
          <p:nvPr/>
        </p:nvSpPr>
        <p:spPr>
          <a:xfrm flipH="false" flipV="false" rot="-1930669">
            <a:off x="-8610324" y="-9139631"/>
            <a:ext cx="14362936" cy="14362936"/>
          </a:xfrm>
          <a:custGeom>
            <a:avLst/>
            <a:gdLst/>
            <a:ahLst/>
            <a:cxnLst/>
            <a:rect r="r" b="b" t="t" l="l"/>
            <a:pathLst>
              <a:path h="14362936" w="14362936">
                <a:moveTo>
                  <a:pt x="0" y="0"/>
                </a:moveTo>
                <a:lnTo>
                  <a:pt x="14362937" y="0"/>
                </a:lnTo>
                <a:lnTo>
                  <a:pt x="14362937" y="14362936"/>
                </a:lnTo>
                <a:lnTo>
                  <a:pt x="0" y="14362936"/>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3667547"/>
            <a:ext cx="6966167" cy="2432903"/>
          </a:xfrm>
          <a:prstGeom prst="rect">
            <a:avLst/>
          </a:prstGeom>
        </p:spPr>
        <p:txBody>
          <a:bodyPr anchor="t" rtlCol="false" tIns="0" lIns="0" bIns="0" rIns="0">
            <a:spAutoFit/>
          </a:bodyPr>
          <a:lstStyle/>
          <a:p>
            <a:pPr>
              <a:lnSpc>
                <a:spcPts val="4983"/>
              </a:lnSpc>
            </a:pPr>
            <a:r>
              <a:rPr lang="en-US" sz="4983">
                <a:solidFill>
                  <a:srgbClr val="004AAD"/>
                </a:solidFill>
                <a:latin typeface="Montserrat Classic Bold"/>
              </a:rPr>
              <a:t>PROCESS OF </a:t>
            </a:r>
          </a:p>
          <a:p>
            <a:pPr>
              <a:lnSpc>
                <a:spcPts val="3583"/>
              </a:lnSpc>
            </a:pPr>
            <a:r>
              <a:rPr lang="en-US" sz="3583">
                <a:solidFill>
                  <a:srgbClr val="004AAD"/>
                </a:solidFill>
                <a:latin typeface="Montserrat Classic Bold"/>
              </a:rPr>
              <a:t> </a:t>
            </a:r>
          </a:p>
          <a:p>
            <a:pPr>
              <a:lnSpc>
                <a:spcPts val="3583"/>
              </a:lnSpc>
            </a:pPr>
            <a:r>
              <a:rPr lang="en-US" sz="3583">
                <a:solidFill>
                  <a:srgbClr val="004AAD"/>
                </a:solidFill>
                <a:latin typeface="Montserrat Classic Bold"/>
              </a:rPr>
              <a:t>VALIDATION BETWEEN </a:t>
            </a:r>
          </a:p>
          <a:p>
            <a:pPr>
              <a:lnSpc>
                <a:spcPts val="3583"/>
              </a:lnSpc>
            </a:pPr>
            <a:r>
              <a:rPr lang="en-US" sz="3583">
                <a:solidFill>
                  <a:srgbClr val="004AAD"/>
                </a:solidFill>
                <a:latin typeface="Montserrat Classic Bold"/>
              </a:rPr>
              <a:t>JIRA - XML FILE &amp; TESTLINK - XML FILE</a:t>
            </a:r>
          </a:p>
        </p:txBody>
      </p:sp>
      <p:sp>
        <p:nvSpPr>
          <p:cNvPr name="TextBox 6" id="6"/>
          <p:cNvSpPr txBox="true"/>
          <p:nvPr/>
        </p:nvSpPr>
        <p:spPr>
          <a:xfrm rot="0">
            <a:off x="1987478" y="9868535"/>
            <a:ext cx="17259300" cy="789305"/>
          </a:xfrm>
          <a:prstGeom prst="rect">
            <a:avLst/>
          </a:prstGeom>
        </p:spPr>
        <p:txBody>
          <a:bodyPr anchor="t" rtlCol="false" tIns="0" lIns="0" bIns="0" rIns="0">
            <a:spAutoFit/>
          </a:bodyPr>
          <a:lstStyle/>
          <a:p>
            <a:pPr>
              <a:lnSpc>
                <a:spcPts val="3220"/>
              </a:lnSpc>
            </a:pPr>
            <a:r>
              <a:rPr lang="en-US" sz="2300" spc="115">
                <a:solidFill>
                  <a:srgbClr val="2E2E2E"/>
                </a:solidFill>
                <a:latin typeface="Montserrat Classic"/>
              </a:rPr>
              <a:t>Copyright 2023, Ramco Systems Limited. Information subject to change. All rights acknowledged.</a:t>
            </a:r>
          </a:p>
          <a:p>
            <a:pPr>
              <a:lnSpc>
                <a:spcPts val="32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62614" y="3223457"/>
            <a:ext cx="16596686" cy="8144480"/>
            <a:chOff x="0" y="0"/>
            <a:chExt cx="22128915" cy="10859307"/>
          </a:xfrm>
        </p:grpSpPr>
        <p:pic>
          <p:nvPicPr>
            <p:cNvPr name="Picture 5" id="5"/>
            <p:cNvPicPr>
              <a:picLocks noChangeAspect="true"/>
            </p:cNvPicPr>
            <p:nvPr/>
          </p:nvPicPr>
          <p:blipFill>
            <a:blip r:embed="rId6"/>
            <a:srcRect l="0" t="2167" r="0" b="2167"/>
            <a:stretch>
              <a:fillRect/>
            </a:stretch>
          </p:blipFill>
          <p:spPr>
            <a:xfrm flipH="false" flipV="false">
              <a:off x="0" y="0"/>
              <a:ext cx="22128915" cy="10859307"/>
            </a:xfrm>
            <a:prstGeom prst="rect">
              <a:avLst/>
            </a:prstGeom>
          </p:spPr>
        </p:pic>
      </p:grpSp>
      <p:sp>
        <p:nvSpPr>
          <p:cNvPr name="TextBox 6" id="6"/>
          <p:cNvSpPr txBox="true"/>
          <p:nvPr/>
        </p:nvSpPr>
        <p:spPr>
          <a:xfrm rot="0">
            <a:off x="803814" y="398651"/>
            <a:ext cx="11484031"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OUTCOME </a:t>
            </a:r>
          </a:p>
          <a:p>
            <a:pPr>
              <a:lnSpc>
                <a:spcPts val="9000"/>
              </a:lnSpc>
            </a:pPr>
            <a:r>
              <a:rPr lang="en-US" sz="9000">
                <a:solidFill>
                  <a:srgbClr val="004AAD"/>
                </a:solidFill>
                <a:latin typeface="Montserrat Classic Bold"/>
              </a:rPr>
              <a:t>SAMPLE</a:t>
            </a:r>
          </a:p>
        </p:txBody>
      </p:sp>
      <p:sp>
        <p:nvSpPr>
          <p:cNvPr name="Freeform 7" id="7"/>
          <p:cNvSpPr/>
          <p:nvPr/>
        </p:nvSpPr>
        <p:spPr>
          <a:xfrm flipH="false" flipV="false" rot="0">
            <a:off x="17049288"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7"/>
            <a:stretch>
              <a:fillRect l="0" t="0" r="0" b="0"/>
            </a:stretch>
          </a:blipFill>
        </p:spPr>
      </p:sp>
      <p:sp>
        <p:nvSpPr>
          <p:cNvPr name="TextBox 8" id="8"/>
          <p:cNvSpPr txBox="true"/>
          <p:nvPr/>
        </p:nvSpPr>
        <p:spPr>
          <a:xfrm rot="0">
            <a:off x="7163990" y="1773426"/>
            <a:ext cx="10247710" cy="97790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MATCHED STATUS - TESTLINK TICKET , JIRA TICKET , TITLE , CUSTOM FIELDS , ACTIONS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9344" y="9258300"/>
            <a:ext cx="1238712" cy="1238712"/>
          </a:xfrm>
          <a:custGeom>
            <a:avLst/>
            <a:gdLst/>
            <a:ahLst/>
            <a:cxnLst/>
            <a:rect r="r" b="b" t="t" l="l"/>
            <a:pathLst>
              <a:path h="1238712" w="1238712">
                <a:moveTo>
                  <a:pt x="0" y="0"/>
                </a:moveTo>
                <a:lnTo>
                  <a:pt x="1238712" y="0"/>
                </a:lnTo>
                <a:lnTo>
                  <a:pt x="1238712" y="1238712"/>
                </a:lnTo>
                <a:lnTo>
                  <a:pt x="0" y="1238712"/>
                </a:lnTo>
                <a:lnTo>
                  <a:pt x="0" y="0"/>
                </a:lnTo>
                <a:close/>
              </a:path>
            </a:pathLst>
          </a:custGeom>
          <a:blipFill>
            <a:blip r:embed="rId2"/>
            <a:stretch>
              <a:fillRect l="0" t="0" r="0" b="0"/>
            </a:stretch>
          </a:blipFill>
        </p:spPr>
      </p:sp>
      <p:sp>
        <p:nvSpPr>
          <p:cNvPr name="Freeform 3" id="3"/>
          <p:cNvSpPr/>
          <p:nvPr/>
        </p:nvSpPr>
        <p:spPr>
          <a:xfrm flipH="false" flipV="false" rot="-1930669">
            <a:off x="-8610324" y="-9139631"/>
            <a:ext cx="14362936" cy="14362936"/>
          </a:xfrm>
          <a:custGeom>
            <a:avLst/>
            <a:gdLst/>
            <a:ahLst/>
            <a:cxnLst/>
            <a:rect r="r" b="b" t="t" l="l"/>
            <a:pathLst>
              <a:path h="14362936" w="14362936">
                <a:moveTo>
                  <a:pt x="0" y="0"/>
                </a:moveTo>
                <a:lnTo>
                  <a:pt x="14362937" y="0"/>
                </a:lnTo>
                <a:lnTo>
                  <a:pt x="14362937" y="14362936"/>
                </a:lnTo>
                <a:lnTo>
                  <a:pt x="0" y="14362936"/>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622215" y="264705"/>
            <a:ext cx="9665785" cy="9757590"/>
          </a:xfrm>
          <a:custGeom>
            <a:avLst/>
            <a:gdLst/>
            <a:ahLst/>
            <a:cxnLst/>
            <a:rect r="r" b="b" t="t" l="l"/>
            <a:pathLst>
              <a:path h="9757590" w="9665785">
                <a:moveTo>
                  <a:pt x="0" y="0"/>
                </a:moveTo>
                <a:lnTo>
                  <a:pt x="9665785" y="0"/>
                </a:lnTo>
                <a:lnTo>
                  <a:pt x="9665785" y="9757590"/>
                </a:lnTo>
                <a:lnTo>
                  <a:pt x="0" y="9757590"/>
                </a:lnTo>
                <a:lnTo>
                  <a:pt x="0" y="0"/>
                </a:lnTo>
                <a:close/>
              </a:path>
            </a:pathLst>
          </a:custGeom>
          <a:blipFill>
            <a:blip r:embed="rId5"/>
            <a:stretch>
              <a:fillRect l="0" t="0" r="0" b="0"/>
            </a:stretch>
          </a:blipFill>
        </p:spPr>
      </p:sp>
      <p:sp>
        <p:nvSpPr>
          <p:cNvPr name="TextBox 5" id="5"/>
          <p:cNvSpPr txBox="true"/>
          <p:nvPr/>
        </p:nvSpPr>
        <p:spPr>
          <a:xfrm rot="0">
            <a:off x="1028700" y="3667547"/>
            <a:ext cx="6966167" cy="2880578"/>
          </a:xfrm>
          <a:prstGeom prst="rect">
            <a:avLst/>
          </a:prstGeom>
        </p:spPr>
        <p:txBody>
          <a:bodyPr anchor="t" rtlCol="false" tIns="0" lIns="0" bIns="0" rIns="0">
            <a:spAutoFit/>
          </a:bodyPr>
          <a:lstStyle/>
          <a:p>
            <a:pPr>
              <a:lnSpc>
                <a:spcPts val="4983"/>
              </a:lnSpc>
            </a:pPr>
            <a:r>
              <a:rPr lang="en-US" sz="4983">
                <a:solidFill>
                  <a:srgbClr val="004AAD"/>
                </a:solidFill>
                <a:latin typeface="Montserrat Classic Bold"/>
              </a:rPr>
              <a:t>PROCESS OF </a:t>
            </a:r>
          </a:p>
          <a:p>
            <a:pPr>
              <a:lnSpc>
                <a:spcPts val="3583"/>
              </a:lnSpc>
            </a:pPr>
            <a:r>
              <a:rPr lang="en-US" sz="3583">
                <a:solidFill>
                  <a:srgbClr val="004AAD"/>
                </a:solidFill>
                <a:latin typeface="Montserrat Classic Bold"/>
              </a:rPr>
              <a:t> </a:t>
            </a:r>
          </a:p>
          <a:p>
            <a:pPr>
              <a:lnSpc>
                <a:spcPts val="3583"/>
              </a:lnSpc>
            </a:pPr>
            <a:r>
              <a:rPr lang="en-US" sz="3583">
                <a:solidFill>
                  <a:srgbClr val="004AAD"/>
                </a:solidFill>
                <a:latin typeface="Montserrat Classic Bold"/>
              </a:rPr>
              <a:t>VALIDATION BETWEEN </a:t>
            </a:r>
          </a:p>
          <a:p>
            <a:pPr>
              <a:lnSpc>
                <a:spcPts val="3583"/>
              </a:lnSpc>
            </a:pPr>
            <a:r>
              <a:rPr lang="en-US" sz="3583">
                <a:solidFill>
                  <a:srgbClr val="004AAD"/>
                </a:solidFill>
                <a:latin typeface="Montserrat Classic Bold"/>
              </a:rPr>
              <a:t>JIRA - JSON FILE &amp; TESTLINK - XML FILE </a:t>
            </a:r>
          </a:p>
          <a:p>
            <a:pPr>
              <a:lnSpc>
                <a:spcPts val="3583"/>
              </a:lnSpc>
            </a:pPr>
            <a:r>
              <a:rPr lang="en-US" sz="3583">
                <a:solidFill>
                  <a:srgbClr val="004AAD"/>
                </a:solidFill>
                <a:latin typeface="Montserrat Classic Bold"/>
              </a:rPr>
              <a:t>FOR TESTSUITE</a:t>
            </a:r>
          </a:p>
        </p:txBody>
      </p:sp>
      <p:sp>
        <p:nvSpPr>
          <p:cNvPr name="TextBox 6" id="6"/>
          <p:cNvSpPr txBox="true"/>
          <p:nvPr/>
        </p:nvSpPr>
        <p:spPr>
          <a:xfrm rot="0">
            <a:off x="1904894" y="9868535"/>
            <a:ext cx="17259300" cy="789305"/>
          </a:xfrm>
          <a:prstGeom prst="rect">
            <a:avLst/>
          </a:prstGeom>
        </p:spPr>
        <p:txBody>
          <a:bodyPr anchor="t" rtlCol="false" tIns="0" lIns="0" bIns="0" rIns="0">
            <a:spAutoFit/>
          </a:bodyPr>
          <a:lstStyle/>
          <a:p>
            <a:pPr>
              <a:lnSpc>
                <a:spcPts val="3220"/>
              </a:lnSpc>
            </a:pPr>
            <a:r>
              <a:rPr lang="en-US" sz="2300" spc="115">
                <a:solidFill>
                  <a:srgbClr val="2E2E2E"/>
                </a:solidFill>
                <a:latin typeface="Montserrat Classic"/>
              </a:rPr>
              <a:t>Copyright 2023, Ramco Systems Limited. Information subject to change. All rights acknowledged.</a:t>
            </a:r>
          </a:p>
          <a:p>
            <a:pPr>
              <a:lnSpc>
                <a:spcPts val="32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DAFpJg1bLz8</dc:identifier>
  <dcterms:modified xsi:type="dcterms:W3CDTF">2011-08-01T06:04:30Z</dcterms:modified>
  <cp:revision>1</cp:revision>
  <dc:title>Robotic Process Automation TestLink</dc:title>
</cp:coreProperties>
</file>